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  <p:sldId id="259" r:id="rId3"/>
    <p:sldId id="260" r:id="rId4"/>
    <p:sldId id="261" r:id="rId5"/>
    <p:sldId id="265" r:id="rId6"/>
    <p:sldId id="273" r:id="rId7"/>
    <p:sldId id="272" r:id="rId8"/>
    <p:sldId id="270" r:id="rId9"/>
    <p:sldId id="262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13"/>
    <p:restoredTop sz="94694"/>
  </p:normalViewPr>
  <p:slideViewPr>
    <p:cSldViewPr snapToGrid="0">
      <p:cViewPr varScale="1">
        <p:scale>
          <a:sx n="117" d="100"/>
          <a:sy n="117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257A53-C3E3-948C-5386-55296DEC7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78EF6DB-41D4-5BE3-D4A4-14C25112C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459987-2BFC-83D1-02A5-11BE8DB9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E0BE1A-6EAB-AC82-1A6D-EE4981D27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84BB65-9F92-EDE1-1286-537FAACA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69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EC4718-6407-53E2-099B-1F26FB39D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7B70CAC-5DBA-6A50-6675-C8AEC923AC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DBFCF03-3881-0233-E722-33F119CBE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AB6C38-DB6B-707E-E14A-B35213672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DD9D3D-2BEA-231E-CE2B-C41DB7F6D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730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D2BDB7E-5BC2-CBFC-C6F6-F626CC03D8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2E0501-01AC-DFC3-05F3-FC21644FC0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3D0259-43B2-1088-2CC7-BAFC310E9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7F034B-4F2D-7E4D-E4C6-1CA1AC2BB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16934E-6222-777B-8AD5-5D689F720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1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8CDEC2-7941-D48F-9F79-B2C9BDE18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0076B6-386C-12C6-F550-E4D83C592B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46D90B-E160-173A-12B4-62012DE1B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555368-608B-01BB-FF43-807104C2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411E67-EA7A-D5FF-7398-7530DE17B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75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14F3A-F0EC-3A4C-7190-BBBBF0610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617937-5C2D-8A4C-29D2-4AC54830D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A2E674-583E-BE76-EE3F-F55BC223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530EB3-FCE4-078F-5B81-73AF4D0B4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ECCE21-74D6-E782-58B7-D340EFE16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35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3BB7D6-49AA-1B11-11BA-51F41565A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10EEF9-8665-F2F6-A1F9-2BC5907536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B6F824-F337-608C-80D5-BC24DED72A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DB6EBB-8F5A-5D15-8D6A-9E0540A669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66222C-7A98-CD42-5D81-BB7A96A5B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C1988C-C0E9-48ED-9C09-8C0AB1551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60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C1277-82D2-791A-6923-B70E16AF1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9DC5732-18EC-67AB-3A08-75F5DC9FA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4AE08DC-F089-5833-13F1-DB6EB5DDEA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683AE2-4DAE-ADD6-4CBE-6ACE7A251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7EFA7AD-A9A4-B35F-B55C-024C4ECE0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F3B1B7-24C3-2082-BCEE-3A8E63D7D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DE5AF6B-39E2-67CA-8618-84028BFC6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02E1A6-B689-D273-5FB5-77D6720A6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8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CDBB06-DD6B-5199-6302-C00432041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B1189AE-6736-9F2B-932C-55FD4D221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5E57218-AF8D-E9D5-7F7E-B74AB543E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F968EB4-0C27-FA7C-D273-1F0C481B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87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6DF34E2-AF43-2BBC-72FA-6386124E8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5BF0E7-81F5-121E-5A16-9FA6D861E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F0167F7-C5B2-284E-9831-447E45599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1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3BB58-0B7A-F18D-F755-ABD66A6A0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4D39B1-F119-1B63-2145-A945387A10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748C434-B0A1-4CCE-8BE1-7FA6EAB7C1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DB1F240-E57F-20B2-FED9-C8167C03A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DB25D1-0C1E-2EA8-B500-36C9B1255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8F2D5B-875E-7A01-73C2-5C8576D6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89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811EA7-529C-4CDD-13DC-FFE59015B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394CC10-BD6C-9F69-31A3-0FB623C41F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B8F9AB-B3A1-5A33-E164-6A9A64D71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1A7E2E-5729-224A-017C-1FEE7516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23BBB3-B7F4-DAD9-09A4-5344284580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5D2692-6003-138F-9FCA-2D3E53248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401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6ACB7F-A7F3-6C4C-7131-82EA7776A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E13CC3B-F816-1EC3-3323-01EF5121E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2DA48A-DE0F-EDCA-20A0-F817781A01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E130C-6457-544F-8E82-AB11F9502D06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8C0AD7-83AF-08AD-8E8E-5FC19D5FEB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B17EF7-0E2C-93BA-FEC3-D55788EABD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083C3-8C38-E140-AF5F-8CB05DCC11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3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skfuture.ru/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3C3E20-6108-8CF7-AD85-88A7D1C958F2}"/>
              </a:ext>
            </a:extLst>
          </p:cNvPr>
          <p:cNvSpPr txBox="1"/>
          <p:nvPr/>
        </p:nvSpPr>
        <p:spPr>
          <a:xfrm>
            <a:off x="465082" y="4602602"/>
            <a:ext cx="5939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УЧРЕДИТЕЛЬ:</a:t>
            </a:r>
          </a:p>
          <a:p>
            <a:r>
              <a:rPr lang="ru-RU" b="1" dirty="0"/>
              <a:t>Министерство образования и науки Самарской области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08F5FF-F46A-6671-BA25-AB87CAFDD631}"/>
              </a:ext>
            </a:extLst>
          </p:cNvPr>
          <p:cNvSpPr txBox="1"/>
          <p:nvPr/>
        </p:nvSpPr>
        <p:spPr>
          <a:xfrm>
            <a:off x="6688342" y="4741101"/>
            <a:ext cx="59394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ОРГАНИЗАТОРЫ:</a:t>
            </a:r>
          </a:p>
          <a:p>
            <a:r>
              <a:rPr lang="ru-RU" b="1" dirty="0"/>
              <a:t>Поволжское управление </a:t>
            </a:r>
            <a:r>
              <a:rPr lang="ru-RU" b="1" dirty="0" err="1"/>
              <a:t>МОиН</a:t>
            </a:r>
            <a:r>
              <a:rPr lang="ru-RU" b="1" dirty="0"/>
              <a:t> СО</a:t>
            </a:r>
          </a:p>
          <a:p>
            <a:r>
              <a:rPr lang="ru-RU" b="1" dirty="0"/>
              <a:t>ГБУ ДПО «Новокуйбышевский РЦ»</a:t>
            </a:r>
          </a:p>
          <a:p>
            <a:r>
              <a:rPr lang="ru-RU" b="1" dirty="0"/>
              <a:t>ЦТТД «НОВАпарк»</a:t>
            </a:r>
          </a:p>
          <a:p>
            <a:r>
              <a:rPr lang="ru-RU" b="1" dirty="0"/>
              <a:t>Региональный центр для одаренных детей «Вега»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FA5E29-35EC-5668-88FB-869A1493F5DA}"/>
              </a:ext>
            </a:extLst>
          </p:cNvPr>
          <p:cNvSpPr txBox="1"/>
          <p:nvPr/>
        </p:nvSpPr>
        <p:spPr>
          <a:xfrm>
            <a:off x="465082" y="5607900"/>
            <a:ext cx="5939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ОФИЦИАЛЬНЫЙ ПАРТНЕР:</a:t>
            </a:r>
          </a:p>
          <a:p>
            <a:r>
              <a:rPr lang="ru-RU" b="1" dirty="0"/>
              <a:t>Благотворительный фонд «Виктория»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C9AFED-BB6D-E3E3-F1AB-82EFE9EA91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363" y="321960"/>
            <a:ext cx="11169871" cy="42396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30EE6BD-3C7C-7EE7-EF75-AFE07AE93918}"/>
              </a:ext>
            </a:extLst>
          </p:cNvPr>
          <p:cNvSpPr txBox="1"/>
          <p:nvPr/>
        </p:nvSpPr>
        <p:spPr>
          <a:xfrm>
            <a:off x="7721735" y="6397912"/>
            <a:ext cx="4306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/>
              <a:t>15.03.2023</a:t>
            </a:r>
          </a:p>
        </p:txBody>
      </p:sp>
    </p:spTree>
    <p:extLst>
      <p:ext uri="{BB962C8B-B14F-4D97-AF65-F5344CB8AC3E}">
        <p14:creationId xmlns:p14="http://schemas.microsoft.com/office/powerpoint/2010/main" val="915556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63E5F2A-CC29-05CC-C870-29577710541E}"/>
              </a:ext>
            </a:extLst>
          </p:cNvPr>
          <p:cNvSpPr txBox="1"/>
          <p:nvPr/>
        </p:nvSpPr>
        <p:spPr>
          <a:xfrm>
            <a:off x="793424" y="4941785"/>
            <a:ext cx="2668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www.skfuture.ru</a:t>
            </a:r>
            <a:r>
              <a:rPr lang="ru-RU" dirty="0"/>
              <a:t>/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B1DFAF-7709-3FD4-5965-A3CE981B5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28" y="2026244"/>
            <a:ext cx="2774849" cy="2774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D46DF5-9077-9B31-05AC-3305764C28E5}"/>
              </a:ext>
            </a:extLst>
          </p:cNvPr>
          <p:cNvSpPr txBox="1"/>
          <p:nvPr/>
        </p:nvSpPr>
        <p:spPr>
          <a:xfrm>
            <a:off x="885869" y="1516220"/>
            <a:ext cx="2483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САЙТ КОНФЕРЕНЦИИ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730141-373F-5D2D-9E2C-6287B2C63C02}"/>
              </a:ext>
            </a:extLst>
          </p:cNvPr>
          <p:cNvSpPr txBox="1"/>
          <p:nvPr/>
        </p:nvSpPr>
        <p:spPr>
          <a:xfrm>
            <a:off x="5043924" y="4941785"/>
            <a:ext cx="2668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t.me</a:t>
            </a:r>
            <a:r>
              <a:rPr lang="ru-RU" dirty="0"/>
              <a:t>/</a:t>
            </a:r>
            <a:r>
              <a:rPr lang="ru-RU" dirty="0" err="1"/>
              <a:t>sciconf_nsk</a:t>
            </a:r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B94FBB6-A1C3-B480-0BED-6EB82C34C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112" y="2026245"/>
            <a:ext cx="2774848" cy="277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0D7D3D2-6CA7-8B94-71C6-4706655E88E9}"/>
              </a:ext>
            </a:extLst>
          </p:cNvPr>
          <p:cNvSpPr txBox="1"/>
          <p:nvPr/>
        </p:nvSpPr>
        <p:spPr>
          <a:xfrm>
            <a:off x="5043924" y="1516220"/>
            <a:ext cx="2271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ТЕЛЕГРАМ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618F8D-8B84-2BB5-18FB-8842BB9AC2B6}"/>
              </a:ext>
            </a:extLst>
          </p:cNvPr>
          <p:cNvSpPr txBox="1"/>
          <p:nvPr/>
        </p:nvSpPr>
        <p:spPr>
          <a:xfrm>
            <a:off x="8669867" y="4941785"/>
            <a:ext cx="2381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 err="1"/>
              <a:t>https</a:t>
            </a:r>
            <a:r>
              <a:rPr lang="ru-RU" dirty="0"/>
              <a:t>://</a:t>
            </a:r>
            <a:r>
              <a:rPr lang="ru-RU" dirty="0" err="1"/>
              <a:t>vk.com</a:t>
            </a:r>
            <a:r>
              <a:rPr lang="ru-RU" dirty="0"/>
              <a:t>/</a:t>
            </a:r>
            <a:r>
              <a:rPr lang="ru-RU" dirty="0" err="1"/>
              <a:t>confsci</a:t>
            </a:r>
            <a:endParaRPr lang="ru-RU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ED00EA5B-FBE6-2A7D-3242-7EBC17CBFB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309" y="2057288"/>
            <a:ext cx="2743805" cy="274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37EFDF-C8FC-E287-54C9-296D54393242}"/>
              </a:ext>
            </a:extLst>
          </p:cNvPr>
          <p:cNvSpPr txBox="1"/>
          <p:nvPr/>
        </p:nvSpPr>
        <p:spPr>
          <a:xfrm>
            <a:off x="8669867" y="1617610"/>
            <a:ext cx="2271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ВКОНТАКТЕ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C061A0-D713-09BB-B009-122FFBC7B7D9}"/>
              </a:ext>
            </a:extLst>
          </p:cNvPr>
          <p:cNvSpPr txBox="1"/>
          <p:nvPr/>
        </p:nvSpPr>
        <p:spPr>
          <a:xfrm>
            <a:off x="885869" y="632178"/>
            <a:ext cx="8393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B0F0"/>
                </a:solidFill>
              </a:rPr>
              <a:t>ИНФОРМАЦИОННОЕ СОПРОВОЖДЕНИЕ КОНФЕРЕНЦИИ</a:t>
            </a:r>
          </a:p>
        </p:txBody>
      </p:sp>
    </p:spTree>
    <p:extLst>
      <p:ext uri="{BB962C8B-B14F-4D97-AF65-F5344CB8AC3E}">
        <p14:creationId xmlns:p14="http://schemas.microsoft.com/office/powerpoint/2010/main" val="3902514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A3895F-495D-5108-05C4-CA7912FB90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44"/>
          <a:stretch/>
        </p:blipFill>
        <p:spPr>
          <a:xfrm>
            <a:off x="735725" y="145705"/>
            <a:ext cx="5256460" cy="656659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CD1DAF-01A7-8C8E-0900-FC6FA4ADF1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27" r="792" b="11585"/>
          <a:stretch/>
        </p:blipFill>
        <p:spPr>
          <a:xfrm>
            <a:off x="6466489" y="271846"/>
            <a:ext cx="4822884" cy="28272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47F4D9-E243-FDB5-DD1D-C8C02F6BC029}"/>
              </a:ext>
            </a:extLst>
          </p:cNvPr>
          <p:cNvSpPr txBox="1"/>
          <p:nvPr/>
        </p:nvSpPr>
        <p:spPr>
          <a:xfrm>
            <a:off x="6466489" y="3157248"/>
            <a:ext cx="53918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СТАТИСТИКА НСИ-2023 на 14.03.2023</a:t>
            </a:r>
          </a:p>
          <a:p>
            <a:r>
              <a:rPr lang="ru-RU" sz="4400" dirty="0"/>
              <a:t>117</a:t>
            </a:r>
            <a:r>
              <a:rPr lang="ru-RU" dirty="0"/>
              <a:t> </a:t>
            </a:r>
            <a:r>
              <a:rPr lang="en-US" dirty="0" err="1"/>
              <a:t>З</a:t>
            </a:r>
            <a:r>
              <a:rPr lang="ru-RU" dirty="0"/>
              <a:t>АЯВОК </a:t>
            </a:r>
          </a:p>
          <a:p>
            <a:r>
              <a:rPr lang="ru-RU" sz="4400" dirty="0"/>
              <a:t>16</a:t>
            </a:r>
            <a:r>
              <a:rPr lang="ru-RU" dirty="0"/>
              <a:t> РЕГИОНОВ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54D8B6-CFAE-EB66-13B4-347BFAA9A6D6}"/>
              </a:ext>
            </a:extLst>
          </p:cNvPr>
          <p:cNvSpPr txBox="1"/>
          <p:nvPr/>
        </p:nvSpPr>
        <p:spPr>
          <a:xfrm>
            <a:off x="6466490" y="4973130"/>
            <a:ext cx="48228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ТЕМАТИЧЕСКИЕ ПАРТНЕРЫ / ЭКСПЕРТЫ</a:t>
            </a:r>
          </a:p>
          <a:p>
            <a:r>
              <a:rPr lang="ru-RU" sz="2800" dirty="0"/>
              <a:t>СамГТУ / СГЭУ </a:t>
            </a:r>
            <a:br>
              <a:rPr lang="ru-RU" sz="2800" dirty="0"/>
            </a:br>
            <a:r>
              <a:rPr lang="ru-RU" sz="2800" dirty="0"/>
              <a:t>НОЦ / </a:t>
            </a:r>
            <a:r>
              <a:rPr lang="en-US" sz="2800" dirty="0" err="1"/>
              <a:t>С</a:t>
            </a:r>
            <a:r>
              <a:rPr lang="ru-RU" sz="2800" dirty="0"/>
              <a:t>ГСПУ / СФ МГПУ</a:t>
            </a:r>
          </a:p>
          <a:p>
            <a:r>
              <a:rPr lang="ru-RU" sz="2800" dirty="0"/>
              <a:t>ЦМИТ «I</a:t>
            </a:r>
            <a:r>
              <a:rPr lang="en-US" sz="2800" dirty="0"/>
              <a:t>T-</a:t>
            </a:r>
            <a:r>
              <a:rPr lang="en-US" sz="2800" dirty="0" err="1"/>
              <a:t>м</a:t>
            </a:r>
            <a:r>
              <a:rPr lang="ru-RU" sz="2800" dirty="0" err="1"/>
              <a:t>едицина</a:t>
            </a:r>
            <a:r>
              <a:rPr lang="ru-RU" sz="28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111255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546B33-8CD3-621D-A864-516BBC24A0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757"/>
          <a:stretch/>
        </p:blipFill>
        <p:spPr>
          <a:xfrm>
            <a:off x="811958" y="220717"/>
            <a:ext cx="10568084" cy="61750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E65E02-197C-C314-CF91-7B70E1CF2BA0}"/>
              </a:ext>
            </a:extLst>
          </p:cNvPr>
          <p:cNvSpPr txBox="1"/>
          <p:nvPr/>
        </p:nvSpPr>
        <p:spPr>
          <a:xfrm>
            <a:off x="914398" y="5990952"/>
            <a:ext cx="10573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Подана заявка в донабор на 2022-2023 учебный год на включение Конференции 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в перечень конкурсных мероприятий Министерства просвещения</a:t>
            </a:r>
          </a:p>
        </p:txBody>
      </p:sp>
    </p:spTree>
    <p:extLst>
      <p:ext uri="{BB962C8B-B14F-4D97-AF65-F5344CB8AC3E}">
        <p14:creationId xmlns:p14="http://schemas.microsoft.com/office/powerpoint/2010/main" val="2741756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13983F1-D4F6-7C2E-771B-692B37E2D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0537" y="0"/>
            <a:ext cx="8689712" cy="668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22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ED2255D-BB60-31EE-D9E8-A725154E2C94}"/>
              </a:ext>
            </a:extLst>
          </p:cNvPr>
          <p:cNvSpPr txBox="1"/>
          <p:nvPr/>
        </p:nvSpPr>
        <p:spPr>
          <a:xfrm>
            <a:off x="693683" y="396694"/>
            <a:ext cx="15029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ВАЖНО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87FC56-E414-A089-7BD8-DC0C06723A06}"/>
              </a:ext>
            </a:extLst>
          </p:cNvPr>
          <p:cNvSpPr txBox="1"/>
          <p:nvPr/>
        </p:nvSpPr>
        <p:spPr>
          <a:xfrm>
            <a:off x="693683" y="1263053"/>
            <a:ext cx="111169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i="0" dirty="0">
                <a:effectLst/>
                <a:latin typeface="LabGrotesque"/>
              </a:rPr>
              <a:t>Для </a:t>
            </a:r>
            <a:r>
              <a:rPr lang="ru-RU" sz="2000" b="1" dirty="0">
                <a:effectLst/>
                <a:latin typeface="LabGrotesque"/>
              </a:rPr>
              <a:t>практико-ориентированного (прикладного)</a:t>
            </a:r>
            <a:r>
              <a:rPr lang="ru-RU" sz="2000" b="1" i="0" dirty="0">
                <a:effectLst/>
                <a:latin typeface="LabGrotesque"/>
              </a:rPr>
              <a:t> проекта основной целью </a:t>
            </a:r>
            <a:r>
              <a:rPr lang="ru-RU" sz="2000" b="0" i="0" dirty="0">
                <a:effectLst/>
                <a:latin typeface="LabGrotesque"/>
              </a:rPr>
              <a:t>является решение прикладной задачи; результатом такого проекта может быть разработанное и обоснованное проектное решение, программный код,  изготовленный продукт или его прототип.</a:t>
            </a:r>
            <a:endParaRPr lang="ru-RU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88A84D-637D-C7FF-76D4-26D2230B2838}"/>
              </a:ext>
            </a:extLst>
          </p:cNvPr>
          <p:cNvSpPr txBox="1"/>
          <p:nvPr/>
        </p:nvSpPr>
        <p:spPr>
          <a:xfrm>
            <a:off x="693683" y="2624582"/>
            <a:ext cx="1082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Не принимаются конкурсные работы</a:t>
            </a:r>
            <a:r>
              <a:rPr lang="ru-RU" sz="2000" dirty="0"/>
              <a:t>, которые не относятся к инженерно-технологическим задачам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8C8C4D-2362-D5D4-AD01-E20FFB940D8A}"/>
              </a:ext>
            </a:extLst>
          </p:cNvPr>
          <p:cNvSpPr txBox="1"/>
          <p:nvPr/>
        </p:nvSpPr>
        <p:spPr>
          <a:xfrm>
            <a:off x="740979" y="3678334"/>
            <a:ext cx="10710041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Проекты инженерно-технологического вида в основном строятся по следующим схемам: </a:t>
            </a:r>
          </a:p>
          <a:p>
            <a:pPr marL="342900" indent="-342900">
              <a:buAutoNum type="arabicPeriod"/>
            </a:pPr>
            <a:r>
              <a:rPr lang="ru-RU" sz="2000" dirty="0"/>
              <a:t>«Разработать продукт, которое решало бы задачу Х лучше (быстрее, дешевле, качественнее), чем это делают существующие устройства и технологические комплексы» </a:t>
            </a:r>
          </a:p>
          <a:p>
            <a:pPr marL="342900" indent="-342900">
              <a:buAutoNum type="arabicPeriod"/>
            </a:pPr>
            <a:r>
              <a:rPr lang="ru-RU" sz="2000" dirty="0"/>
              <a:t>«Разработать продукт, позволяющее решать задачу </a:t>
            </a:r>
            <a:r>
              <a:rPr lang="en" sz="2000" dirty="0"/>
              <a:t>Y, </a:t>
            </a:r>
            <a:r>
              <a:rPr lang="ru-RU" sz="2000" dirty="0"/>
              <a:t>которая ранее считалась нерешаемой» </a:t>
            </a:r>
          </a:p>
          <a:p>
            <a:pPr marL="342900" indent="-342900">
              <a:buAutoNum type="arabicPeriod"/>
            </a:pPr>
            <a:r>
              <a:rPr lang="ru-RU" sz="2000" dirty="0"/>
              <a:t>«Оптимизировать продукт </a:t>
            </a:r>
            <a:r>
              <a:rPr lang="en" sz="2000" dirty="0"/>
              <a:t>Z </a:t>
            </a:r>
            <a:r>
              <a:rPr lang="ru-RU" sz="2000" dirty="0"/>
              <a:t>по параметрам, приведённым в условиях задачи» </a:t>
            </a:r>
          </a:p>
          <a:p>
            <a:pPr marL="342900" indent="-342900">
              <a:buAutoNum type="arabicPeriod"/>
            </a:pPr>
            <a:r>
              <a:rPr lang="ru-RU" sz="2000" dirty="0"/>
              <a:t>«Оптимизировать продукт </a:t>
            </a:r>
            <a:r>
              <a:rPr lang="en" sz="2000" dirty="0"/>
              <a:t>A </a:t>
            </a:r>
            <a:r>
              <a:rPr lang="ru-RU" sz="2000" dirty="0"/>
              <a:t>для работы в условиях, в которых этот продукт ранее не могло работать»</a:t>
            </a:r>
          </a:p>
        </p:txBody>
      </p:sp>
    </p:spTree>
    <p:extLst>
      <p:ext uri="{BB962C8B-B14F-4D97-AF65-F5344CB8AC3E}">
        <p14:creationId xmlns:p14="http://schemas.microsoft.com/office/powerpoint/2010/main" val="3294751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67599D-5563-BBED-22EF-D4DCE479E7C7}"/>
              </a:ext>
            </a:extLst>
          </p:cNvPr>
          <p:cNvSpPr txBox="1"/>
          <p:nvPr/>
        </p:nvSpPr>
        <p:spPr>
          <a:xfrm>
            <a:off x="693683" y="396694"/>
            <a:ext cx="110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ТРЕБОВАНИЯ К СТРУКТУРЕ ТЕКСТОВОЙ ЧАСТИ КОНКУРСНОЙ РАБОТЫ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1467B9-23E1-F835-6BDF-91414DA75383}"/>
              </a:ext>
            </a:extLst>
          </p:cNvPr>
          <p:cNvSpPr txBox="1"/>
          <p:nvPr/>
        </p:nvSpPr>
        <p:spPr>
          <a:xfrm>
            <a:off x="767256" y="1271752"/>
            <a:ext cx="519211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ТИТУЛЬНЫЙ ЛИСТ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ГЛАВА 1 (ТЕОРИЯ)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ГЛАВА 2 (ПРАКТИКА)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ЗАКЛЮЧЕНИЕ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СПИСОК ЛИТЕРАТУРЫ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ru-RU" sz="2000" dirty="0"/>
              <a:t>ПРИЛОЖЕНИЯ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361567-38A5-2902-1649-4F5E34E9E324}"/>
              </a:ext>
            </a:extLst>
          </p:cNvPr>
          <p:cNvSpPr txBox="1"/>
          <p:nvPr/>
        </p:nvSpPr>
        <p:spPr>
          <a:xfrm>
            <a:off x="693683" y="3250249"/>
            <a:ext cx="110358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ОБЪЕМ ТЕКСТА – НЕ БОЛЕЕ 20 СТРАНИЦ</a:t>
            </a:r>
          </a:p>
          <a:p>
            <a:r>
              <a:rPr lang="ru-RU" sz="2800" b="1" dirty="0"/>
              <a:t>ПРИЛОЖЕНИЯ – ДО 10 СТРАНИЦ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D266ED-6B53-6163-E1EE-D5E97EA24A71}"/>
              </a:ext>
            </a:extLst>
          </p:cNvPr>
          <p:cNvSpPr txBox="1"/>
          <p:nvPr/>
        </p:nvSpPr>
        <p:spPr>
          <a:xfrm>
            <a:off x="693683" y="4589077"/>
            <a:ext cx="1103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ПРЕЗЕНТАЦИЯ – ФОРМАТ </a:t>
            </a:r>
            <a:r>
              <a:rPr lang="en-US" sz="2800" b="1" dirty="0">
                <a:solidFill>
                  <a:srgbClr val="C00000"/>
                </a:solidFill>
              </a:rPr>
              <a:t>PDF,</a:t>
            </a:r>
            <a:r>
              <a:rPr lang="ru-RU" sz="2800" b="1" dirty="0">
                <a:solidFill>
                  <a:srgbClr val="C00000"/>
                </a:solidFill>
              </a:rPr>
              <a:t> НЕ БОЛЕЕ 15 СЛАЙДОВ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865384-F07C-34A0-A678-0FA0FA8CA902}"/>
              </a:ext>
            </a:extLst>
          </p:cNvPr>
          <p:cNvSpPr txBox="1"/>
          <p:nvPr/>
        </p:nvSpPr>
        <p:spPr>
          <a:xfrm>
            <a:off x="693683" y="5497018"/>
            <a:ext cx="110358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ОБЯЗАТЕЛЬНО НАЛИЧИЕ ПРОВЕРКИ РАБОТЫ НА АНТИПЛАГИАТ (ОРИГИНАЛЬНОСТЬ НЕ МЕНЕЕ 70</a:t>
            </a:r>
            <a:r>
              <a:rPr lang="en-US" sz="2800" b="1" dirty="0">
                <a:solidFill>
                  <a:srgbClr val="C00000"/>
                </a:solidFill>
                <a:sym typeface="Wingdings" pitchFamily="2" charset="2"/>
              </a:rPr>
              <a:t>%)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26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7F05FC-B03E-5E1D-3DE7-A3A03C927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524" y="987316"/>
            <a:ext cx="6707004" cy="205218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DFFDD1C-595C-0B39-AB5E-F9502E291C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027" b="23259"/>
          <a:stretch/>
        </p:blipFill>
        <p:spPr>
          <a:xfrm>
            <a:off x="4349446" y="3269919"/>
            <a:ext cx="6707004" cy="110229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B352CB-AFB0-9143-C779-3836FA620B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6524" y="4602633"/>
            <a:ext cx="6970051" cy="18682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41414D-C04D-FFB2-101F-A9E36B511837}"/>
              </a:ext>
            </a:extLst>
          </p:cNvPr>
          <p:cNvSpPr txBox="1"/>
          <p:nvPr/>
        </p:nvSpPr>
        <p:spPr>
          <a:xfrm>
            <a:off x="346841" y="1563582"/>
            <a:ext cx="4120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1 шаг </a:t>
            </a:r>
            <a:r>
              <a:rPr lang="ru-RU" dirty="0"/>
              <a:t>-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на сайте Конференции </a:t>
            </a:r>
            <a:r>
              <a:rPr lang="en" dirty="0">
                <a:hlinkClick r:id="rId5"/>
              </a:rPr>
              <a:t>https://www.skfuture.ru/</a:t>
            </a:r>
            <a:r>
              <a:rPr lang="ru-RU" dirty="0"/>
              <a:t> в правом верхнем гулу нажать нажать на кнопку «Зарегистрироваться»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F69819-267F-2A7F-C439-58D7D8418444}"/>
              </a:ext>
            </a:extLst>
          </p:cNvPr>
          <p:cNvSpPr txBox="1"/>
          <p:nvPr/>
        </p:nvSpPr>
        <p:spPr>
          <a:xfrm>
            <a:off x="346841" y="318107"/>
            <a:ext cx="5623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ПОДАЧА ЗАЯВКИ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573DBB-E6CE-C7CA-645E-39CEFE5BA18B}"/>
              </a:ext>
            </a:extLst>
          </p:cNvPr>
          <p:cNvSpPr txBox="1"/>
          <p:nvPr/>
        </p:nvSpPr>
        <p:spPr>
          <a:xfrm>
            <a:off x="346841" y="3726826"/>
            <a:ext cx="4120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2 шаг </a:t>
            </a:r>
            <a:r>
              <a:rPr lang="ru-RU" dirty="0"/>
              <a:t>–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выбрать категорию номинации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EA458A-0657-D6DC-1A07-F8F910DBA8F6}"/>
              </a:ext>
            </a:extLst>
          </p:cNvPr>
          <p:cNvSpPr txBox="1"/>
          <p:nvPr/>
        </p:nvSpPr>
        <p:spPr>
          <a:xfrm>
            <a:off x="346841" y="5213574"/>
            <a:ext cx="4120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3 шаг </a:t>
            </a:r>
            <a:r>
              <a:rPr lang="ru-RU" dirty="0"/>
              <a:t>–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заполнить форму и загрузить работу</a:t>
            </a:r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168A2E8E-1E53-2D55-2A94-FAB1210F011A}"/>
              </a:ext>
            </a:extLst>
          </p:cNvPr>
          <p:cNvCxnSpPr>
            <a:cxnSpLocks/>
          </p:cNvCxnSpPr>
          <p:nvPr/>
        </p:nvCxnSpPr>
        <p:spPr>
          <a:xfrm>
            <a:off x="9469821" y="1429407"/>
            <a:ext cx="1975945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CA2652D3-EBB5-D4FF-4660-78E9F1F095BB}"/>
              </a:ext>
            </a:extLst>
          </p:cNvPr>
          <p:cNvCxnSpPr>
            <a:cxnSpLocks/>
          </p:cNvCxnSpPr>
          <p:nvPr/>
        </p:nvCxnSpPr>
        <p:spPr>
          <a:xfrm>
            <a:off x="5344511" y="4111924"/>
            <a:ext cx="469286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EA32B098-D289-6AB0-B078-26F87FDBB34F}"/>
              </a:ext>
            </a:extLst>
          </p:cNvPr>
          <p:cNvCxnSpPr>
            <a:cxnSpLocks/>
          </p:cNvCxnSpPr>
          <p:nvPr/>
        </p:nvCxnSpPr>
        <p:spPr>
          <a:xfrm>
            <a:off x="5192111" y="5063110"/>
            <a:ext cx="1660634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20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F115D1B-EB34-A791-B209-FF217D13C1FB}"/>
              </a:ext>
            </a:extLst>
          </p:cNvPr>
          <p:cNvSpPr txBox="1"/>
          <p:nvPr/>
        </p:nvSpPr>
        <p:spPr>
          <a:xfrm>
            <a:off x="256030" y="95718"/>
            <a:ext cx="11353369" cy="9541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C00000"/>
                </a:solidFill>
              </a:rPr>
              <a:t>Поручение:</a:t>
            </a:r>
            <a:r>
              <a:rPr lang="ru-RU" sz="2800" b="1" dirty="0">
                <a:solidFill>
                  <a:srgbClr val="C00000"/>
                </a:solidFill>
              </a:rPr>
              <a:t> руководителям ТУ/ДО обеспечить участие обучающихся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</a:rPr>
              <a:t>в Конференции до 26 марта 2023 года согласно квоте.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05EB71-C276-8C46-4146-D3DBC9E94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3614" y="1151963"/>
            <a:ext cx="5765230" cy="5338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0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9B615C5-37B6-8DB2-54DD-B55A4FD81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0815" y="1033181"/>
            <a:ext cx="6213739" cy="45806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E82438-73D6-5770-573A-6954E0AA986A}"/>
              </a:ext>
            </a:extLst>
          </p:cNvPr>
          <p:cNvSpPr txBox="1"/>
          <p:nvPr/>
        </p:nvSpPr>
        <p:spPr>
          <a:xfrm>
            <a:off x="688427" y="2433405"/>
            <a:ext cx="44143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22 марта в 14.00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DF0A60-25F5-E920-B277-20CBC76A7A37}"/>
              </a:ext>
            </a:extLst>
          </p:cNvPr>
          <p:cNvSpPr txBox="1"/>
          <p:nvPr/>
        </p:nvSpPr>
        <p:spPr>
          <a:xfrm>
            <a:off x="688428" y="1033181"/>
            <a:ext cx="46928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КОНСУЛЬТАЦИЯ ДЛЯ УЧАСТНИКОВ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9B085E-5D4A-180D-479B-9F360876B0A3}"/>
              </a:ext>
            </a:extLst>
          </p:cNvPr>
          <p:cNvSpPr txBox="1"/>
          <p:nvPr/>
        </p:nvSpPr>
        <p:spPr>
          <a:xfrm>
            <a:off x="688427" y="3248855"/>
            <a:ext cx="4414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Ссылка на подключение будет разослана 20 марта на электронные почты ТУ и ДО, </a:t>
            </a:r>
          </a:p>
          <a:p>
            <a:r>
              <a:rPr lang="ru-RU" sz="2400" dirty="0"/>
              <a:t>а также размещена на сайте Конференции, в группе в </a:t>
            </a:r>
            <a:r>
              <a:rPr lang="en-US" sz="2400" dirty="0"/>
              <a:t>VK </a:t>
            </a:r>
            <a:endParaRPr lang="ru-RU" sz="2400" dirty="0"/>
          </a:p>
          <a:p>
            <a:r>
              <a:rPr lang="en-US" sz="2400" dirty="0" err="1"/>
              <a:t>и</a:t>
            </a:r>
            <a:r>
              <a:rPr lang="ru-RU" sz="2400" dirty="0"/>
              <a:t> в </a:t>
            </a:r>
            <a:r>
              <a:rPr lang="ru-RU" sz="2400" dirty="0" err="1"/>
              <a:t>телеграм</a:t>
            </a:r>
            <a:r>
              <a:rPr lang="ru-RU" sz="2400" dirty="0"/>
              <a:t>-канале</a:t>
            </a:r>
          </a:p>
        </p:txBody>
      </p:sp>
    </p:spTree>
    <p:extLst>
      <p:ext uri="{BB962C8B-B14F-4D97-AF65-F5344CB8AC3E}">
        <p14:creationId xmlns:p14="http://schemas.microsoft.com/office/powerpoint/2010/main" val="937398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396</Words>
  <Application>Microsoft Macintosh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LabGrotesque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Ильина Д.В.</dc:creator>
  <cp:lastModifiedBy>Виктор Акопьян</cp:lastModifiedBy>
  <cp:revision>12</cp:revision>
  <dcterms:created xsi:type="dcterms:W3CDTF">2023-02-06T10:43:08Z</dcterms:created>
  <dcterms:modified xsi:type="dcterms:W3CDTF">2023-03-14T16:24:05Z</dcterms:modified>
</cp:coreProperties>
</file>